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6" r:id="rId7"/>
    <p:sldId id="267" r:id="rId8"/>
    <p:sldId id="260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THELuxmB" panose="020B0600000101010101" charset="-127"/>
      <p:regular r:id="rId18"/>
    </p:embeddedFont>
    <p:embeddedFont>
      <p:font typeface="SpoqaHanSans-Regular" panose="020B0600000101010101" charset="-127"/>
      <p:regular r:id="rId19"/>
    </p:embeddedFont>
    <p:embeddedFont>
      <p:font typeface="THELuxm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Schoolbook" panose="02040604050505020304" pitchFamily="18" charset="0"/>
      <p:regular r:id="rId25"/>
      <p:bold r:id="rId26"/>
      <p:italic r:id="rId27"/>
      <p:boldItalic r:id="rId28"/>
    </p:embeddedFont>
    <p:embeddedFont>
      <p:font typeface="SpoqaHanSans-Light" panose="020B0600000101010101" charset="-127"/>
      <p:regular r:id="rId29"/>
    </p:embeddedFont>
    <p:embeddedFont>
      <p:font typeface="THELuxmM" panose="020B0600000101010101" charset="-127"/>
      <p:regular r:id="rId30"/>
    </p:embeddedFont>
    <p:embeddedFont>
      <p:font typeface="한겨레결체" panose="020B0600000101010101" charset="-127"/>
      <p:regular r:id="rId31"/>
    </p:embeddedFont>
    <p:embeddedFont>
      <p:font typeface="Special Elite" panose="020B0600000101010101" charset="0"/>
      <p:regular r:id="rId32"/>
    </p:embeddedFont>
    <p:embeddedFont>
      <p:font typeface="SpoqaHanSans-Bold" panose="020B0600000101010101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0" autoAdjust="0"/>
    <p:restoredTop sz="93434" autoAdjust="0"/>
  </p:normalViewPr>
  <p:slideViewPr>
    <p:cSldViewPr>
      <p:cViewPr>
        <p:scale>
          <a:sx n="50" d="100"/>
          <a:sy n="50" d="100"/>
        </p:scale>
        <p:origin x="144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ADF4-3DE6-4EB4-BB51-B7B07F25E015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6B933-D83D-4063-B274-B8E8FEA1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5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B933-D83D-4063-B274-B8E8FEA11B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2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B933-D83D-4063-B274-B8E8FEA11B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B933-D83D-4063-B274-B8E8FEA11B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0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1168400"/>
            <a:ext cx="15951200" cy="593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900" y="2806700"/>
            <a:ext cx="2311400" cy="2311400"/>
          </a:xfrm>
          <a:prstGeom prst="rect">
            <a:avLst/>
          </a:prstGeom>
          <a:effectLst>
            <a:outerShdw blurRad="19903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1866900"/>
            <a:ext cx="2324100" cy="2324100"/>
          </a:xfrm>
          <a:prstGeom prst="rect">
            <a:avLst/>
          </a:prstGeom>
          <a:effectLst>
            <a:outerShdw blurRad="20173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4097000" y="3162300"/>
            <a:ext cx="24130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5963900" y="3733800"/>
            <a:ext cx="1587500" cy="107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576300" y="2286000"/>
            <a:ext cx="1536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500" b="0" i="0" u="none" strike="noStrike" spc="100">
                <a:solidFill>
                  <a:srgbClr val="3B3B3B">
                    <a:alpha val="70196"/>
                  </a:srgbClr>
                </a:solidFill>
                <a:latin typeface="Special Elite"/>
              </a:rPr>
              <a:t>MIRI POST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8400" y="1549400"/>
            <a:ext cx="325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THELuxmM"/>
              </a:rPr>
              <a:t>POST CARD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2300" y="16510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FFFFFF"/>
                </a:solidFill>
                <a:latin typeface="THELuxmR"/>
              </a:rPr>
              <a:t>A PACKAGE TOUR GUIDE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7200" y="16510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FFFFFF"/>
                </a:solidFill>
                <a:latin typeface="THELuxmR"/>
              </a:rPr>
              <a:t>A PACKAGE TOUR GUIDE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09300" y="7683500"/>
            <a:ext cx="5930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800" b="0" i="0" u="none" strike="noStrike">
                <a:solidFill>
                  <a:srgbClr val="3B3B3B"/>
                </a:solidFill>
                <a:latin typeface="SpoqaHanSans-Bold"/>
              </a:rPr>
              <a:t>TRABLOG</a:t>
            </a:r>
            <a:r>
              <a:rPr lang="ko-KR" sz="6800" b="0" i="0" u="none" strike="noStrike">
                <a:solidFill>
                  <a:srgbClr val="3B3B3B"/>
                </a:solidFill>
                <a:ea typeface="SpoqaHanSans-Bold"/>
              </a:rPr>
              <a:t>에서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500" y="7772400"/>
            <a:ext cx="7480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여행의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순간을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기록할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때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,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7950200"/>
            <a:ext cx="9144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5400" y="8191500"/>
            <a:ext cx="546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남다른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투어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혜택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632200"/>
            <a:ext cx="29845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900" y="3632200"/>
            <a:ext cx="2984500" cy="217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0" y="3632200"/>
            <a:ext cx="2984500" cy="217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9900" y="3632200"/>
            <a:ext cx="2984500" cy="217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69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최대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10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이하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07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안락한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투어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차량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604000"/>
            <a:ext cx="3340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스냅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사진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촬영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서비스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59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추가금액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없는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쾌적한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여행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36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03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6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9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96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626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329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159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상품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가격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안내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144907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99300" y="6464300"/>
            <a:ext cx="4102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5143500"/>
            <a:ext cx="6807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5143500"/>
            <a:ext cx="6807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6007100"/>
            <a:ext cx="6807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5994400"/>
            <a:ext cx="6807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6870700"/>
            <a:ext cx="6807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6832600"/>
            <a:ext cx="6807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715500" y="8521700"/>
            <a:ext cx="6807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032000" y="8521700"/>
            <a:ext cx="6807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7683500"/>
            <a:ext cx="68072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7658100"/>
            <a:ext cx="6807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3479800"/>
            <a:ext cx="1344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SpoqaHanSans-Bold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poqaHanSans-Bold"/>
              </a:rPr>
              <a:t>경비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Bold"/>
              </a:rPr>
              <a:t> 600,000 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선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예약금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 200,000 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원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6900" y="4406900"/>
            <a:ext cx="685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패키지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포함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0400" y="4406900"/>
            <a:ext cx="685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패키지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불포함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사항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79600" y="539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가이드비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+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차량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유지비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5499100"/>
            <a:ext cx="241300" cy="177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879600" y="62484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기본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체험비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300" y="6337300"/>
            <a:ext cx="241300" cy="177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879600" y="70866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600" y="7188200"/>
            <a:ext cx="241300" cy="177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79600" y="793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600" y="8026400"/>
            <a:ext cx="241300" cy="177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563100" y="539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개인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경비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+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개인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쇼핑비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3100" y="62484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촬영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스태프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식사비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63100" y="70866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포함되지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않은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63100" y="793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포함되지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않은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0200" y="5486400"/>
            <a:ext cx="177800" cy="177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6100" y="6350000"/>
            <a:ext cx="177800" cy="177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7175500"/>
            <a:ext cx="177800" cy="177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8013700"/>
            <a:ext cx="1778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취소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및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환불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안내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69596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3492500"/>
            <a:ext cx="656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출발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전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취소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시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환불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안내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0" y="3352800"/>
            <a:ext cx="69596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6502400"/>
            <a:ext cx="6807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626600" y="3479800"/>
            <a:ext cx="656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취소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및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환불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유의사항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9600" y="44958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30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전액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15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총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금액의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20%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수수료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공제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7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총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금액의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50%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수수료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공제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당일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불가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9600" y="70993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436100" y="6502400"/>
            <a:ext cx="6807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10700" y="44958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천재지변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정책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불가항력적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사유로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인한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환불규정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별도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적용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환불금은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최초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결제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수단으로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5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처리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인원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상품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구성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따라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상세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가능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사정에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의한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동일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등급의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컨디션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10700" y="70993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2300" y="2032000"/>
            <a:ext cx="70358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9000" b="0" i="0" u="none" strike="noStrike">
                <a:solidFill>
                  <a:srgbClr val="3B3B3B"/>
                </a:solidFill>
                <a:latin typeface="한겨레결체"/>
              </a:rPr>
              <a:t>THANK</a:t>
            </a:r>
          </a:p>
          <a:p>
            <a:pPr lvl="0" algn="l">
              <a:lnSpc>
                <a:spcPct val="91300"/>
              </a:lnSpc>
            </a:pPr>
            <a:r>
              <a:rPr lang="en-US" sz="9000" b="0" i="0" u="none" strike="noStrike">
                <a:solidFill>
                  <a:srgbClr val="3B3B3B"/>
                </a:solidFill>
                <a:latin typeface="한겨레결체"/>
              </a:rPr>
              <a:t>YOU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2451100"/>
            <a:ext cx="10414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3657600"/>
            <a:ext cx="9144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4813300"/>
            <a:ext cx="689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쉽고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가벼운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여행은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늘</a:t>
            </a:r>
          </a:p>
          <a:p>
            <a:pPr lvl="0" algn="l">
              <a:lnSpc>
                <a:spcPct val="116199"/>
              </a:lnSpc>
            </a:pP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미리투어와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함께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6600" y="2552700"/>
            <a:ext cx="71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THELuxmB"/>
              </a:rPr>
              <a:t>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7581900"/>
            <a:ext cx="496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(12345)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미리구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미리길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123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번길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3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층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miritour@miritour.co.kr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(000) 123-4567 ~ 9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89200" y="30480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3200" y="3365500"/>
            <a:ext cx="3314700" cy="3416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430500" y="70612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DOMESTIC TRIP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700" y="18161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8700" y="2133600"/>
            <a:ext cx="3314700" cy="341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18700" y="58420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OVERSEAS TRIP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42799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2200" y="4610100"/>
            <a:ext cx="3314700" cy="341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09500" y="82804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HONEYMOON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7200" y="9029700"/>
            <a:ext cx="411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3B3B3B"/>
                </a:solidFill>
                <a:latin typeface="SpoqaHanSans-Bold"/>
              </a:rPr>
              <a:t>MIRI TOUR PACKAGE TOUR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300" y="2044700"/>
            <a:ext cx="49022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맑은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공기가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반겨주는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미리시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4330700"/>
            <a:ext cx="825500" cy="68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92300" y="7467600"/>
            <a:ext cx="4762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자랑할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만한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적어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기대감을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높여보세요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2120900"/>
            <a:ext cx="3810000" cy="3949700"/>
          </a:xfrm>
          <a:prstGeom prst="rect">
            <a:avLst/>
          </a:prstGeom>
          <a:effectLst>
            <a:outerShdw blurRad="36108" dir="2700000">
              <a:srgbClr val="3B3B3B">
                <a:alpha val="4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2413000"/>
            <a:ext cx="3302000" cy="289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2120900"/>
            <a:ext cx="3810000" cy="3949700"/>
          </a:xfrm>
          <a:prstGeom prst="rect">
            <a:avLst/>
          </a:prstGeom>
          <a:effectLst>
            <a:outerShdw blurRad="36108" dir="2700000">
              <a:srgbClr val="3B3B3B">
                <a:alpha val="4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00" y="2413000"/>
            <a:ext cx="33020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14300" y="5511800"/>
            <a:ext cx="332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3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MOUNTAIN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23300" y="5511800"/>
            <a:ext cx="332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3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BEACH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6600" y="6362700"/>
            <a:ext cx="806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청정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자연이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아름다운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도시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,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미리시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56600" y="6934200"/>
            <a:ext cx="8051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300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미터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고지에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자리한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미리시는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깨끗한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공기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,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푸른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바다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청정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환경을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그대로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간직한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도시입니다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7937500"/>
            <a:ext cx="1790700" cy="533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6901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청정자연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7937500"/>
            <a:ext cx="1790700" cy="533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6459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현대와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과거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7937500"/>
            <a:ext cx="1790700" cy="533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6144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체험활동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2044700"/>
            <a:ext cx="6985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700">
                <a:solidFill>
                  <a:srgbClr val="3B3B3B"/>
                </a:solidFill>
                <a:ea typeface="한겨레결체"/>
              </a:rPr>
              <a:t>미리시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700">
                <a:solidFill>
                  <a:srgbClr val="3B3B3B"/>
                </a:solidFill>
                <a:ea typeface="한겨레결체"/>
              </a:rPr>
              <a:t>구석구석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2362200"/>
            <a:ext cx="8001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3327400"/>
            <a:ext cx="698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2895600"/>
            <a:ext cx="6426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3873500"/>
            <a:ext cx="6426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4851400"/>
            <a:ext cx="6426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5829300"/>
            <a:ext cx="6426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6794500"/>
            <a:ext cx="6426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7772400"/>
            <a:ext cx="6426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521200" y="2438400"/>
            <a:ext cx="546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2300" y="7467600"/>
            <a:ext cx="68580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소개서에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소개서에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2222500"/>
            <a:ext cx="381000" cy="381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45700" y="22733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8000" y="22225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소개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89300" y="22860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3200400"/>
            <a:ext cx="381000" cy="38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45700" y="32512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68000" y="31877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코스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89300" y="32639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4178300"/>
            <a:ext cx="381000" cy="381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045700" y="42291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68000" y="41783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명소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89300" y="42418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5156200"/>
            <a:ext cx="381000" cy="381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45700" y="52070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68000" y="51562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002000" y="52197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6134100"/>
            <a:ext cx="381000" cy="381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045700" y="61849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68000" y="61341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투어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혜택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989300" y="61976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7112000"/>
            <a:ext cx="381000" cy="381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045700" y="71628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68000" y="70993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가격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989300" y="71755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8077200"/>
            <a:ext cx="381000" cy="381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0045700" y="81280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7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68000" y="80772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규정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989300" y="81534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52705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02625" y="984892"/>
            <a:ext cx="6496050" cy="10486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5000" b="0" i="0" u="none" strike="noStrike" spc="300" dirty="0" smtClean="0">
                <a:solidFill>
                  <a:srgbClr val="3B3B3B"/>
                </a:solidFill>
                <a:latin typeface="Arial" panose="020B0604020202020204" pitchFamily="34" charset="0"/>
                <a:ea typeface="한겨레결체"/>
                <a:cs typeface="Arial" panose="020B0604020202020204" pitchFamily="34" charset="0"/>
              </a:rPr>
              <a:t>post &amp; spot</a:t>
            </a:r>
            <a:r>
              <a:rPr lang="en-US" altLang="ko-KR" sz="5000" b="0" i="0" u="none" strike="noStrike" spc="300" dirty="0" smtClean="0">
                <a:solidFill>
                  <a:srgbClr val="3B3B3B"/>
                </a:solidFill>
                <a:latin typeface="Century Schoolbook" panose="02040604050505020304" pitchFamily="18" charset="0"/>
                <a:ea typeface="한겨레결체"/>
              </a:rPr>
              <a:t> </a:t>
            </a:r>
            <a:r>
              <a:rPr lang="ko-KR" altLang="en-US" sz="5000" b="0" i="0" u="none" strike="noStrike" spc="-800" dirty="0" smtClean="0">
                <a:solidFill>
                  <a:srgbClr val="3B3B3B"/>
                </a:solidFill>
                <a:latin typeface="+mj-lt"/>
                <a:ea typeface="한겨레결체"/>
              </a:rPr>
              <a:t>기능   </a:t>
            </a:r>
            <a:endParaRPr lang="ko-KR" sz="5000" b="0" i="0" u="none" strike="noStrike" spc="-800" dirty="0">
              <a:solidFill>
                <a:srgbClr val="3B3B3B"/>
              </a:solidFill>
              <a:latin typeface="+mj-lt"/>
              <a:ea typeface="한겨레결체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09" y="2270961"/>
            <a:ext cx="3556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869006" y="22479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PostDAO.java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63512" y="2304618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000" b="0" i="0" u="none" strike="noStrike" dirty="0" smtClean="0">
                <a:solidFill>
                  <a:srgbClr val="3B3B3B"/>
                </a:solidFill>
                <a:latin typeface="SpoqaHanSans-Light"/>
              </a:rPr>
              <a:t>DB 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연결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794" y="1240687"/>
            <a:ext cx="3526712" cy="7805626"/>
          </a:xfrm>
          <a:prstGeom prst="rect">
            <a:avLst/>
          </a:prstGeom>
        </p:spPr>
      </p:pic>
      <p:pic>
        <p:nvPicPr>
          <p:cNvPr id="41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09" y="3210761"/>
            <a:ext cx="355600" cy="355600"/>
          </a:xfrm>
          <a:prstGeom prst="rect">
            <a:avLst/>
          </a:prstGeom>
        </p:spPr>
      </p:pic>
      <p:pic>
        <p:nvPicPr>
          <p:cNvPr id="42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09" y="4150561"/>
            <a:ext cx="355600" cy="355600"/>
          </a:xfrm>
          <a:prstGeom prst="rect">
            <a:avLst/>
          </a:prstGeom>
        </p:spPr>
      </p:pic>
      <p:pic>
        <p:nvPicPr>
          <p:cNvPr id="43" name="Picture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43609" y="5090361"/>
            <a:ext cx="355600" cy="355600"/>
          </a:xfrm>
          <a:prstGeom prst="rect">
            <a:avLst/>
          </a:prstGeom>
        </p:spPr>
      </p:pic>
      <p:sp>
        <p:nvSpPr>
          <p:cNvPr id="44" name="TextBox 25"/>
          <p:cNvSpPr txBox="1"/>
          <p:nvPr/>
        </p:nvSpPr>
        <p:spPr>
          <a:xfrm>
            <a:off x="8789890" y="3223461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PostVO.java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5" name="TextBox 26"/>
          <p:cNvSpPr txBox="1"/>
          <p:nvPr/>
        </p:nvSpPr>
        <p:spPr>
          <a:xfrm>
            <a:off x="10813415" y="3295649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게시글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 관련 데이터 저장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8869006" y="4237121"/>
            <a:ext cx="2397126" cy="2690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PostServlet.java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7" name="TextBox 26"/>
          <p:cNvSpPr txBox="1"/>
          <p:nvPr/>
        </p:nvSpPr>
        <p:spPr>
          <a:xfrm>
            <a:off x="10067569" y="4236284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컨트롤러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8716943" y="5081172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postList.jsp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9" name="TextBox 26"/>
          <p:cNvSpPr txBox="1"/>
          <p:nvPr/>
        </p:nvSpPr>
        <p:spPr>
          <a:xfrm>
            <a:off x="8706203" y="5132805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게시글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 목록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50" name="Picture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43609" y="5977022"/>
            <a:ext cx="355600" cy="355600"/>
          </a:xfrm>
          <a:prstGeom prst="rect">
            <a:avLst/>
          </a:prstGeom>
        </p:spPr>
      </p:pic>
      <p:sp>
        <p:nvSpPr>
          <p:cNvPr id="51" name="TextBox 25"/>
          <p:cNvSpPr txBox="1"/>
          <p:nvPr/>
        </p:nvSpPr>
        <p:spPr>
          <a:xfrm>
            <a:off x="8869006" y="5987383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postView.jsp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10356215" y="6023714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게시글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 상세보기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53" name="Picture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43609" y="6862010"/>
            <a:ext cx="355600" cy="355600"/>
          </a:xfrm>
          <a:prstGeom prst="rect">
            <a:avLst/>
          </a:prstGeom>
        </p:spPr>
      </p:pic>
      <p:sp>
        <p:nvSpPr>
          <p:cNvPr id="54" name="TextBox 25"/>
          <p:cNvSpPr txBox="1"/>
          <p:nvPr/>
        </p:nvSpPr>
        <p:spPr>
          <a:xfrm>
            <a:off x="8869006" y="6872371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postWrite.jsp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55" name="TextBox 26"/>
          <p:cNvSpPr txBox="1"/>
          <p:nvPr/>
        </p:nvSpPr>
        <p:spPr>
          <a:xfrm>
            <a:off x="10356215" y="6908702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게시글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작성폼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56" name="Picture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43609" y="7795556"/>
            <a:ext cx="355600" cy="355600"/>
          </a:xfrm>
          <a:prstGeom prst="rect">
            <a:avLst/>
          </a:prstGeom>
        </p:spPr>
      </p:pic>
      <p:sp>
        <p:nvSpPr>
          <p:cNvPr id="57" name="TextBox 25"/>
          <p:cNvSpPr txBox="1"/>
          <p:nvPr/>
        </p:nvSpPr>
        <p:spPr>
          <a:xfrm>
            <a:off x="8716943" y="7748671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postEdit.jsp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10356215" y="7842248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게시글</a:t>
            </a: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altLang="en-US" sz="2000" b="0" i="0" u="none" strike="noStrike" dirty="0" err="1" smtClean="0">
                <a:solidFill>
                  <a:srgbClr val="3B3B3B"/>
                </a:solidFill>
                <a:latin typeface="SpoqaHanSans-Light"/>
              </a:rPr>
              <a:t>수정폼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60" name="Picture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43609" y="8494460"/>
            <a:ext cx="355600" cy="355600"/>
          </a:xfrm>
          <a:prstGeom prst="rect">
            <a:avLst/>
          </a:prstGeom>
        </p:spPr>
      </p:pic>
      <p:sp>
        <p:nvSpPr>
          <p:cNvPr id="61" name="TextBox 25"/>
          <p:cNvSpPr txBox="1"/>
          <p:nvPr/>
        </p:nvSpPr>
        <p:spPr>
          <a:xfrm>
            <a:off x="8716943" y="8447575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spot.jsp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10356215" y="8604581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B3B3B"/>
                </a:solidFill>
                <a:latin typeface="SpoqaHanSans-Light"/>
              </a:rPr>
              <a:t>추천 여행지</a:t>
            </a:r>
            <a:endParaRPr lang="en-US" sz="2000" b="0" i="0" u="none" strike="noStrike" dirty="0">
              <a:solidFill>
                <a:srgbClr val="3B3B3B"/>
              </a:solidFill>
              <a:latin typeface="SpoqaHanSans-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52705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0186" y="723686"/>
            <a:ext cx="6496050" cy="10486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5000" b="0" i="0" u="none" strike="noStrike" spc="300" dirty="0" smtClean="0">
                <a:solidFill>
                  <a:srgbClr val="3B3B3B"/>
                </a:solidFill>
                <a:latin typeface="Arial" panose="020B0604020202020204" pitchFamily="34" charset="0"/>
                <a:ea typeface="한겨레결체"/>
                <a:cs typeface="Arial" panose="020B0604020202020204" pitchFamily="34" charset="0"/>
              </a:rPr>
              <a:t>PostDAO.java</a:t>
            </a:r>
            <a:endParaRPr lang="ko-KR" sz="5000" b="0" i="0" u="none" strike="noStrike" spc="-800" dirty="0">
              <a:solidFill>
                <a:srgbClr val="3B3B3B"/>
              </a:solidFill>
              <a:latin typeface="+mj-lt"/>
              <a:ea typeface="한겨레결체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2464683"/>
            <a:ext cx="3556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49256" y="2436555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insertDB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41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3404483"/>
            <a:ext cx="355600" cy="355600"/>
          </a:xfrm>
          <a:prstGeom prst="rect">
            <a:avLst/>
          </a:prstGeom>
        </p:spPr>
      </p:pic>
      <p:pic>
        <p:nvPicPr>
          <p:cNvPr id="42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4344283"/>
            <a:ext cx="355600" cy="355600"/>
          </a:xfrm>
          <a:prstGeom prst="rect">
            <a:avLst/>
          </a:prstGeom>
        </p:spPr>
      </p:pic>
      <p:pic>
        <p:nvPicPr>
          <p:cNvPr id="4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5284083"/>
            <a:ext cx="355600" cy="355600"/>
          </a:xfrm>
          <a:prstGeom prst="rect">
            <a:avLst/>
          </a:prstGeom>
        </p:spPr>
      </p:pic>
      <p:sp>
        <p:nvSpPr>
          <p:cNvPr id="44" name="TextBox 25"/>
          <p:cNvSpPr txBox="1"/>
          <p:nvPr/>
        </p:nvSpPr>
        <p:spPr>
          <a:xfrm>
            <a:off x="1214987" y="3334708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u="sng" dirty="0" err="1"/>
              <a:t>getPostListByLocation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-344072" y="4365297"/>
            <a:ext cx="5726449" cy="1967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findAll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376477" y="5246640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getPostById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50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6170744"/>
            <a:ext cx="355600" cy="355600"/>
          </a:xfrm>
          <a:prstGeom prst="rect">
            <a:avLst/>
          </a:prstGeom>
        </p:spPr>
      </p:pic>
      <p:sp>
        <p:nvSpPr>
          <p:cNvPr id="51" name="TextBox 25"/>
          <p:cNvSpPr txBox="1"/>
          <p:nvPr/>
        </p:nvSpPr>
        <p:spPr>
          <a:xfrm>
            <a:off x="1713577" y="6155796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getPostListBySearchCondition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5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7055732"/>
            <a:ext cx="355600" cy="355600"/>
          </a:xfrm>
          <a:prstGeom prst="rect">
            <a:avLst/>
          </a:prstGeom>
        </p:spPr>
      </p:pic>
      <p:sp>
        <p:nvSpPr>
          <p:cNvPr id="54" name="TextBox 25"/>
          <p:cNvSpPr txBox="1"/>
          <p:nvPr/>
        </p:nvSpPr>
        <p:spPr>
          <a:xfrm>
            <a:off x="1662584" y="7038334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suggestLocationByInputData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56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7" y="7989278"/>
            <a:ext cx="355600" cy="355600"/>
          </a:xfrm>
          <a:prstGeom prst="rect">
            <a:avLst/>
          </a:prstGeom>
        </p:spPr>
      </p:pic>
      <p:sp>
        <p:nvSpPr>
          <p:cNvPr id="57" name="TextBox 25"/>
          <p:cNvSpPr txBox="1"/>
          <p:nvPr/>
        </p:nvSpPr>
        <p:spPr>
          <a:xfrm>
            <a:off x="1222337" y="7951991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updatePostByInputData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56103" y="5497539"/>
            <a:ext cx="6350000" cy="25400"/>
          </a:xfrm>
          <a:prstGeom prst="rect">
            <a:avLst/>
          </a:prstGeom>
        </p:spPr>
      </p:pic>
      <p:pic>
        <p:nvPicPr>
          <p:cNvPr id="29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60" y="3399584"/>
            <a:ext cx="355600" cy="355600"/>
          </a:xfrm>
          <a:prstGeom prst="rect">
            <a:avLst/>
          </a:prstGeom>
        </p:spPr>
      </p:pic>
      <p:sp>
        <p:nvSpPr>
          <p:cNvPr id="30" name="TextBox 25"/>
          <p:cNvSpPr txBox="1"/>
          <p:nvPr/>
        </p:nvSpPr>
        <p:spPr>
          <a:xfrm>
            <a:off x="8727599" y="3367919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insert.post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31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60" y="4094154"/>
            <a:ext cx="355600" cy="355600"/>
          </a:xfrm>
          <a:prstGeom prst="rect">
            <a:avLst/>
          </a:prstGeom>
        </p:spPr>
      </p:pic>
      <p:pic>
        <p:nvPicPr>
          <p:cNvPr id="32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60" y="4788724"/>
            <a:ext cx="355600" cy="355600"/>
          </a:xfrm>
          <a:prstGeom prst="rect">
            <a:avLst/>
          </a:prstGeom>
        </p:spPr>
      </p:pic>
      <p:pic>
        <p:nvPicPr>
          <p:cNvPr id="3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60" y="5483294"/>
            <a:ext cx="355600" cy="355600"/>
          </a:xfrm>
          <a:prstGeom prst="rect">
            <a:avLst/>
          </a:prstGeom>
        </p:spPr>
      </p:pic>
      <p:sp>
        <p:nvSpPr>
          <p:cNvPr id="35" name="TextBox 25"/>
          <p:cNvSpPr txBox="1"/>
          <p:nvPr/>
        </p:nvSpPr>
        <p:spPr>
          <a:xfrm>
            <a:off x="7234246" y="4087473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view.post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36" name="TextBox 25"/>
          <p:cNvSpPr txBox="1"/>
          <p:nvPr/>
        </p:nvSpPr>
        <p:spPr>
          <a:xfrm>
            <a:off x="6852282" y="4754050"/>
            <a:ext cx="5726449" cy="1967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edit.post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7444422" y="5460316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update.post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38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60" y="6177864"/>
            <a:ext cx="355600" cy="355600"/>
          </a:xfrm>
          <a:prstGeom prst="rect">
            <a:avLst/>
          </a:prstGeom>
        </p:spPr>
      </p:pic>
      <p:sp>
        <p:nvSpPr>
          <p:cNvPr id="39" name="TextBox 25"/>
          <p:cNvSpPr txBox="1"/>
          <p:nvPr/>
        </p:nvSpPr>
        <p:spPr>
          <a:xfrm>
            <a:off x="7507708" y="6223161"/>
            <a:ext cx="5005900" cy="260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location.post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40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3087450"/>
            <a:ext cx="355600" cy="355600"/>
          </a:xfrm>
          <a:prstGeom prst="rect">
            <a:avLst/>
          </a:prstGeom>
        </p:spPr>
      </p:pic>
      <p:sp>
        <p:nvSpPr>
          <p:cNvPr id="59" name="TextBox 25"/>
          <p:cNvSpPr txBox="1"/>
          <p:nvPr/>
        </p:nvSpPr>
        <p:spPr>
          <a:xfrm>
            <a:off x="11040139" y="3077812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all.post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60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3782020"/>
            <a:ext cx="355600" cy="355600"/>
          </a:xfrm>
          <a:prstGeom prst="rect">
            <a:avLst/>
          </a:prstGeom>
        </p:spPr>
      </p:pic>
      <p:sp>
        <p:nvSpPr>
          <p:cNvPr id="61" name="TextBox 25"/>
          <p:cNvSpPr txBox="1"/>
          <p:nvPr/>
        </p:nvSpPr>
        <p:spPr>
          <a:xfrm>
            <a:off x="11368239" y="3763612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mypost.post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62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4476590"/>
            <a:ext cx="355600" cy="355600"/>
          </a:xfrm>
          <a:prstGeom prst="rect">
            <a:avLst/>
          </a:prstGeom>
        </p:spPr>
      </p:pic>
      <p:pic>
        <p:nvPicPr>
          <p:cNvPr id="6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5171160"/>
            <a:ext cx="355600" cy="355600"/>
          </a:xfrm>
          <a:prstGeom prst="rect">
            <a:avLst/>
          </a:prstGeom>
        </p:spPr>
      </p:pic>
      <p:pic>
        <p:nvPicPr>
          <p:cNvPr id="6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5865730"/>
            <a:ext cx="355600" cy="355600"/>
          </a:xfrm>
          <a:prstGeom prst="rect">
            <a:avLst/>
          </a:prstGeom>
        </p:spPr>
      </p:pic>
      <p:pic>
        <p:nvPicPr>
          <p:cNvPr id="65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977" y="6560296"/>
            <a:ext cx="355600" cy="355600"/>
          </a:xfrm>
          <a:prstGeom prst="rect">
            <a:avLst/>
          </a:prstGeom>
        </p:spPr>
      </p:pic>
      <p:sp>
        <p:nvSpPr>
          <p:cNvPr id="66" name="TextBox 25"/>
          <p:cNvSpPr txBox="1"/>
          <p:nvPr/>
        </p:nvSpPr>
        <p:spPr>
          <a:xfrm>
            <a:off x="11174473" y="4429400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spot.post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7" name="TextBox 25"/>
          <p:cNvSpPr txBox="1"/>
          <p:nvPr/>
        </p:nvSpPr>
        <p:spPr>
          <a:xfrm>
            <a:off x="11174473" y="5128482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ajax.post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1931495" y="5866007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locationCheck.post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9" name="TextBox 25"/>
          <p:cNvSpPr txBox="1"/>
          <p:nvPr/>
        </p:nvSpPr>
        <p:spPr>
          <a:xfrm>
            <a:off x="11040139" y="6533464"/>
            <a:ext cx="5005900" cy="2508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/>
              <a:t>list.post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pic>
        <p:nvPicPr>
          <p:cNvPr id="70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67911" y="5410200"/>
            <a:ext cx="6350000" cy="25400"/>
          </a:xfrm>
          <a:prstGeom prst="rect">
            <a:avLst/>
          </a:prstGeom>
        </p:spPr>
      </p:pic>
      <p:sp>
        <p:nvSpPr>
          <p:cNvPr id="71" name="TextBox 10"/>
          <p:cNvSpPr txBox="1"/>
          <p:nvPr/>
        </p:nvSpPr>
        <p:spPr>
          <a:xfrm>
            <a:off x="8441060" y="903510"/>
            <a:ext cx="6496050" cy="10486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5000" b="0" i="0" u="none" strike="noStrike" spc="300" dirty="0" smtClean="0">
                <a:solidFill>
                  <a:srgbClr val="3B3B3B"/>
                </a:solidFill>
                <a:latin typeface="Arial" panose="020B0604020202020204" pitchFamily="34" charset="0"/>
                <a:ea typeface="한겨레결체"/>
                <a:cs typeface="Arial" panose="020B0604020202020204" pitchFamily="34" charset="0"/>
              </a:rPr>
              <a:t>PostServlet.java</a:t>
            </a:r>
            <a:endParaRPr lang="ko-KR" sz="5000" b="0" i="0" u="none" strike="noStrike" spc="-800" dirty="0">
              <a:solidFill>
                <a:srgbClr val="3B3B3B"/>
              </a:solidFill>
              <a:latin typeface="+mj-lt"/>
              <a:ea typeface="한겨레결체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8483290" y="174008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i="1" dirty="0"/>
              <a:t>@</a:t>
            </a:r>
            <a:r>
              <a:rPr lang="en-US" altLang="ko-KR" i="1" dirty="0" err="1"/>
              <a:t>WebServlet</a:t>
            </a:r>
            <a:r>
              <a:rPr lang="en-US" altLang="ko-KR" dirty="0"/>
              <a:t>("*.post")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131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52705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3019" y="1201693"/>
            <a:ext cx="6496050" cy="10486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5000" b="0" i="0" u="none" strike="noStrike" spc="300" dirty="0" smtClean="0">
                <a:solidFill>
                  <a:srgbClr val="3B3B3B"/>
                </a:solidFill>
                <a:latin typeface="+mj-lt"/>
                <a:ea typeface="한겨레결체"/>
              </a:rPr>
              <a:t>지역별 글 목록 확인</a:t>
            </a:r>
            <a:endParaRPr lang="ko-KR" sz="5000" b="0" i="0" u="none" strike="noStrike" spc="300" dirty="0">
              <a:solidFill>
                <a:srgbClr val="3B3B3B"/>
              </a:solidFill>
              <a:latin typeface="+mj-lt"/>
              <a:ea typeface="한겨레결체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43233" y="2653368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map.jsp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45" name="TextBox 26"/>
          <p:cNvSpPr txBox="1"/>
          <p:nvPr/>
        </p:nvSpPr>
        <p:spPr>
          <a:xfrm>
            <a:off x="1621284" y="3358218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000" dirty="0" err="1"/>
              <a:t>location.post?location</a:t>
            </a:r>
            <a:r>
              <a:rPr lang="en-US" altLang="ko-KR" sz="2000" dirty="0"/>
              <a:t>=</a:t>
            </a:r>
            <a:r>
              <a:rPr lang="en-US" altLang="ko-KR" sz="2000" dirty="0" err="1"/>
              <a:t>seoul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pic>
        <p:nvPicPr>
          <p:cNvPr id="3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1773931" y="5682848"/>
            <a:ext cx="6350000" cy="254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238817" y="2836334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25"/>
          <p:cNvSpPr txBox="1"/>
          <p:nvPr/>
        </p:nvSpPr>
        <p:spPr>
          <a:xfrm>
            <a:off x="6566632" y="2609524"/>
            <a:ext cx="2535913" cy="3381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PostServlet.java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0" name="TextBox 26"/>
          <p:cNvSpPr txBox="1"/>
          <p:nvPr/>
        </p:nvSpPr>
        <p:spPr>
          <a:xfrm>
            <a:off x="5638800" y="3327400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dirty="0" err="1"/>
              <a:t>location.post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61" name="TextBox 25"/>
          <p:cNvSpPr txBox="1"/>
          <p:nvPr/>
        </p:nvSpPr>
        <p:spPr>
          <a:xfrm>
            <a:off x="10641325" y="2586456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PostDAO.java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9751557" y="3327400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dirty="0" err="1"/>
              <a:t>getPostListByLocation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9340917" y="2836334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25"/>
          <p:cNvSpPr txBox="1"/>
          <p:nvPr/>
        </p:nvSpPr>
        <p:spPr>
          <a:xfrm>
            <a:off x="14307919" y="2750340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postList.jsp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13379450" y="2836334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25"/>
          <p:cNvSpPr txBox="1"/>
          <p:nvPr/>
        </p:nvSpPr>
        <p:spPr>
          <a:xfrm>
            <a:off x="2453974" y="7813785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header.jsp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68" name="TextBox 26"/>
          <p:cNvSpPr txBox="1"/>
          <p:nvPr/>
        </p:nvSpPr>
        <p:spPr>
          <a:xfrm>
            <a:off x="1394719" y="8461702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i="1" dirty="0"/>
              <a:t>/</a:t>
            </a:r>
            <a:r>
              <a:rPr lang="en-US" altLang="ko-KR" i="1" dirty="0" err="1"/>
              <a:t>spot.jsp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5149558" y="7996751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25"/>
          <p:cNvSpPr txBox="1"/>
          <p:nvPr/>
        </p:nvSpPr>
        <p:spPr>
          <a:xfrm>
            <a:off x="6477373" y="7769941"/>
            <a:ext cx="2535913" cy="3381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PostServlet.java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71" name="TextBox 26"/>
          <p:cNvSpPr txBox="1"/>
          <p:nvPr/>
        </p:nvSpPr>
        <p:spPr>
          <a:xfrm>
            <a:off x="5549541" y="8475008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dirty="0" err="1" smtClean="0"/>
              <a:t>Spot.post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10552066" y="7746873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spc="-100" dirty="0">
                <a:solidFill>
                  <a:srgbClr val="3B3B3B"/>
                </a:solidFill>
                <a:ea typeface="SpoqaHanSans-Bold"/>
              </a:rPr>
              <a:t>PostDAO.java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73" name="TextBox 26"/>
          <p:cNvSpPr txBox="1"/>
          <p:nvPr/>
        </p:nvSpPr>
        <p:spPr>
          <a:xfrm>
            <a:off x="9662298" y="8487817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u="sng"/>
              <a:t>findAllSido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9251658" y="7996751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25"/>
          <p:cNvSpPr txBox="1"/>
          <p:nvPr/>
        </p:nvSpPr>
        <p:spPr>
          <a:xfrm>
            <a:off x="14218660" y="7910757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postList.jsp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13290191" y="7996751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25"/>
          <p:cNvSpPr txBox="1"/>
          <p:nvPr/>
        </p:nvSpPr>
        <p:spPr>
          <a:xfrm>
            <a:off x="2543233" y="4234987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spc="-100" dirty="0" err="1">
                <a:solidFill>
                  <a:srgbClr val="3B3B3B"/>
                </a:solidFill>
                <a:ea typeface="SpoqaHanSans-Bold"/>
              </a:rPr>
              <a:t>header.jsp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78" name="TextBox 26"/>
          <p:cNvSpPr txBox="1"/>
          <p:nvPr/>
        </p:nvSpPr>
        <p:spPr>
          <a:xfrm>
            <a:off x="1413769" y="4882904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i="1" dirty="0"/>
              <a:t>/</a:t>
            </a:r>
            <a:r>
              <a:rPr lang="en-US" altLang="ko-KR" i="1" dirty="0" err="1"/>
              <a:t>all.post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5238817" y="4417953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25"/>
          <p:cNvSpPr txBox="1"/>
          <p:nvPr/>
        </p:nvSpPr>
        <p:spPr>
          <a:xfrm>
            <a:off x="6566632" y="4191143"/>
            <a:ext cx="2535913" cy="3381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PostServlet.java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81" name="TextBox 26"/>
          <p:cNvSpPr txBox="1"/>
          <p:nvPr/>
        </p:nvSpPr>
        <p:spPr>
          <a:xfrm>
            <a:off x="5638800" y="4909019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dirty="0" err="1"/>
              <a:t>location.post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82" name="TextBox 25"/>
          <p:cNvSpPr txBox="1"/>
          <p:nvPr/>
        </p:nvSpPr>
        <p:spPr>
          <a:xfrm>
            <a:off x="10641325" y="4168075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smtClean="0">
                <a:solidFill>
                  <a:srgbClr val="3B3B3B"/>
                </a:solidFill>
                <a:ea typeface="SpoqaHanSans-Bold"/>
              </a:rPr>
              <a:t>PostDAO.java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83" name="TextBox 26"/>
          <p:cNvSpPr txBox="1"/>
          <p:nvPr/>
        </p:nvSpPr>
        <p:spPr>
          <a:xfrm>
            <a:off x="9751557" y="4909019"/>
            <a:ext cx="4214424" cy="2707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dirty="0" err="1"/>
              <a:t>getPostListByLocation</a:t>
            </a:r>
            <a:endParaRPr lang="en-US" altLang="ko-KR" sz="2000" dirty="0">
              <a:solidFill>
                <a:srgbClr val="3B3B3B"/>
              </a:solidFill>
              <a:latin typeface="SpoqaHanSans-Light"/>
            </a:endParaRPr>
          </a:p>
        </p:txBody>
      </p:sp>
      <p:sp>
        <p:nvSpPr>
          <p:cNvPr id="84" name="오른쪽 화살표 83"/>
          <p:cNvSpPr/>
          <p:nvPr/>
        </p:nvSpPr>
        <p:spPr>
          <a:xfrm>
            <a:off x="9340917" y="4417953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25"/>
          <p:cNvSpPr txBox="1"/>
          <p:nvPr/>
        </p:nvSpPr>
        <p:spPr>
          <a:xfrm>
            <a:off x="14307919" y="4331959"/>
            <a:ext cx="2621715" cy="3611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spc="-100" dirty="0" err="1" smtClean="0">
                <a:solidFill>
                  <a:srgbClr val="3B3B3B"/>
                </a:solidFill>
                <a:ea typeface="SpoqaHanSans-Bold"/>
              </a:rPr>
              <a:t>postList.jsp</a:t>
            </a:r>
            <a:endParaRPr lang="ko-KR" sz="3000" b="1" i="0" u="none" strike="noStrike" spc="-100" dirty="0">
              <a:solidFill>
                <a:srgbClr val="3B3B3B"/>
              </a:solidFill>
              <a:ea typeface="SpoqaHanSans-Bold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13379450" y="4417953"/>
            <a:ext cx="1079500" cy="361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95800" y="952500"/>
            <a:ext cx="9296400" cy="5967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5000" b="0" i="0" u="none" strike="noStrike" spc="-800" dirty="0">
                <a:solidFill>
                  <a:srgbClr val="3B3B3B"/>
                </a:solidFill>
                <a:ea typeface="한겨레결체"/>
              </a:rPr>
              <a:t>남다른</a:t>
            </a:r>
            <a:r>
              <a:rPr lang="en-US" sz="5000" b="0" i="0" u="none" strike="noStrike" spc="-800" dirty="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000" b="0" i="0" u="none" strike="noStrike" spc="-800" dirty="0">
                <a:solidFill>
                  <a:srgbClr val="3B3B3B"/>
                </a:solidFill>
                <a:ea typeface="한겨레결체"/>
              </a:rPr>
              <a:t>투어</a:t>
            </a:r>
            <a:r>
              <a:rPr lang="en-US" sz="5000" b="0" i="0" u="none" strike="noStrike" spc="-800" dirty="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000" b="0" i="0" u="none" strike="noStrike" spc="-800" dirty="0">
                <a:solidFill>
                  <a:srgbClr val="3B3B3B"/>
                </a:solidFill>
                <a:ea typeface="한겨레결체"/>
              </a:rPr>
              <a:t>혜택</a:t>
            </a:r>
            <a:r>
              <a:rPr lang="en-US" sz="5000" b="0" i="0" u="none" strike="noStrike" spc="-800" dirty="0">
                <a:solidFill>
                  <a:srgbClr val="3B3B3B"/>
                </a:solidFill>
                <a:latin typeface="한겨레결체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000" y="702945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최대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10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이하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0700" y="702945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안락한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투어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차량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7029450"/>
            <a:ext cx="3340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스냅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사진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촬영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서비스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5900" y="702945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추가금액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없는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쾌적한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여행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6700" y="761365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 dirty="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 dirty="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62600" y="761365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32900" y="761365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15900" y="761365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002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6337300"/>
            <a:ext cx="6426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6972300"/>
            <a:ext cx="6426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7620000"/>
            <a:ext cx="6426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82550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29718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36068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4241800"/>
            <a:ext cx="642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48895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2300" y="2044700"/>
            <a:ext cx="49022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미리시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주요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명소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305300"/>
            <a:ext cx="825500" cy="68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92300" y="7467600"/>
            <a:ext cx="4762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명소에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자랑할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만한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적어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기대감을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높여보세요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명소에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2120900"/>
            <a:ext cx="2921000" cy="3022600"/>
          </a:xfrm>
          <a:prstGeom prst="rect">
            <a:avLst/>
          </a:prstGeom>
          <a:effectLst>
            <a:outerShdw blurRad="21257" dir="2700000">
              <a:srgbClr val="3B3B3B">
                <a:alpha val="42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0" y="2349500"/>
            <a:ext cx="2527300" cy="2222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483600" y="46736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BEACH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5486400"/>
            <a:ext cx="2921000" cy="3022600"/>
          </a:xfrm>
          <a:prstGeom prst="rect">
            <a:avLst/>
          </a:prstGeom>
          <a:effectLst>
            <a:outerShdw blurRad="21257" dir="2700000">
              <a:srgbClr val="3B3B3B">
                <a:alpha val="42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5715000"/>
            <a:ext cx="2527300" cy="222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483600" y="80391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PARK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9700" y="2374900"/>
            <a:ext cx="355600" cy="355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557000" y="24130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52300" y="23495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청정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자연이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숨쉬는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미리해변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69700" y="3111500"/>
            <a:ext cx="1346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개장시간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7800" y="31369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개장시간을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69700" y="3746500"/>
            <a:ext cx="1346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명소추천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77800" y="37719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명소가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유명한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이유를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93500" y="4394200"/>
            <a:ext cx="486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경험할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수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있는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것들은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무엇인지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알려주세요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9700" y="5740400"/>
            <a:ext cx="355600" cy="355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557000" y="57912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52300" y="5727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멋스러운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조경을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만날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수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있는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미리공원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69700" y="6477000"/>
            <a:ext cx="1346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개장시간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77800" y="65024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개장시간을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69700" y="7112000"/>
            <a:ext cx="1346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명소추천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77800" y="71374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명소가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유명한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이유를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9700" y="7759700"/>
            <a:ext cx="486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경험할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수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있는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것들은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무엇인지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알려주세요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숙소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정보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40100"/>
            <a:ext cx="3200400" cy="3860800"/>
          </a:xfrm>
          <a:prstGeom prst="rect">
            <a:avLst/>
          </a:prstGeom>
          <a:effectLst>
            <a:outerShdw blurRad="25548" dir="2700000">
              <a:srgbClr val="3B3B3B">
                <a:alpha val="4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3619500"/>
            <a:ext cx="2781300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95500" y="6642100"/>
            <a:ext cx="2806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RESORT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365500"/>
            <a:ext cx="3200400" cy="3860800"/>
          </a:xfrm>
          <a:prstGeom prst="rect">
            <a:avLst/>
          </a:prstGeom>
          <a:effectLst>
            <a:outerShdw blurRad="25548" dir="2700000">
              <a:srgbClr val="3B3B3B">
                <a:alpha val="4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100" y="3632200"/>
            <a:ext cx="2781300" cy="285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13400" y="6667500"/>
            <a:ext cx="2806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RESORT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6900" y="7747000"/>
            <a:ext cx="6769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미리시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미리구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미리길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7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미리리조트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2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인실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평점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8.9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점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조식제공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취식가능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67900" y="33274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편안한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환경을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제공하는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미리리조트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80600" y="3898900"/>
            <a:ext cx="6540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더욱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풍성하게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만들어줄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미리리조트를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소개합니다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미리리조트는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광장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중심부에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자리하고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있어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인근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관광지로의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접근성이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뛰어납니다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5219700"/>
            <a:ext cx="17907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394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#4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성급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5219700"/>
            <a:ext cx="1790700" cy="533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4079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글로벌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브랜드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5219700"/>
            <a:ext cx="1790700" cy="533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3637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액티비티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67900" y="60960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이곳에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소제목을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입력해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주세요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80600" y="6680200"/>
            <a:ext cx="6540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7988300"/>
            <a:ext cx="1790700" cy="533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4394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7988300"/>
            <a:ext cx="1790700" cy="533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4079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7988300"/>
            <a:ext cx="17907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3637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823</Words>
  <Application>Microsoft Office PowerPoint</Application>
  <PresentationFormat>사용자 지정</PresentationFormat>
  <Paragraphs>260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맑은 고딕</vt:lpstr>
      <vt:lpstr>THELuxmB</vt:lpstr>
      <vt:lpstr>SpoqaHanSans-Regular</vt:lpstr>
      <vt:lpstr>THELuxmR</vt:lpstr>
      <vt:lpstr>Calibri</vt:lpstr>
      <vt:lpstr>Century Schoolbook</vt:lpstr>
      <vt:lpstr>Arial</vt:lpstr>
      <vt:lpstr>SpoqaHanSans-Light</vt:lpstr>
      <vt:lpstr>THELuxmM</vt:lpstr>
      <vt:lpstr>한겨레결체</vt:lpstr>
      <vt:lpstr>Special Elite</vt:lpstr>
      <vt:lpstr>SpoqaHanSans-Bold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LX</dc:creator>
  <cp:lastModifiedBy>LX</cp:lastModifiedBy>
  <cp:revision>38</cp:revision>
  <dcterms:created xsi:type="dcterms:W3CDTF">2006-08-16T00:00:00Z</dcterms:created>
  <dcterms:modified xsi:type="dcterms:W3CDTF">2025-08-18T12:07:22Z</dcterms:modified>
</cp:coreProperties>
</file>